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0267275" cy="4279423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ato" panose="020B0604020202020204" charset="0"/>
      <p:regular r:id="rId8"/>
      <p:bold r:id="rId9"/>
      <p:italic r:id="rId10"/>
      <p:boldItalic r:id="rId11"/>
    </p:embeddedFont>
    <p:embeddedFont>
      <p:font typeface="Lato Black" panose="020B0604020202020204" charset="0"/>
      <p:bold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Forman" initials="" lastIdx="4" clrIdx="0"/>
  <p:cmAuthor id="1" name="Patrick Smith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3D3"/>
    <a:srgbClr val="497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" d="100"/>
          <a:sy n="10" d="100"/>
        </p:scale>
        <p:origin x="1896" y="-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F6-4EBB-A5DD-5F062C1087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F6-4EBB-A5DD-5F062C10876B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F6-4EBB-A5DD-5F062C1087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F6-4EBB-A5DD-5F062C10876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F6-4EBB-A5DD-5F062C10876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2F6-4EBB-A5DD-5F062C1087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Sheet1!$B$2:$B$7</c:f>
              <c:strCache>
                <c:ptCount val="6"/>
                <c:pt idx="0">
                  <c:v>Private Citizen </c:v>
                </c:pt>
                <c:pt idx="1">
                  <c:v>Not an Experiment (no subjects)</c:v>
                </c:pt>
                <c:pt idx="2">
                  <c:v>Clinician </c:v>
                </c:pt>
                <c:pt idx="3">
                  <c:v>Business or Organization</c:v>
                </c:pt>
                <c:pt idx="4">
                  <c:v>Developmentally Delayed</c:v>
                </c:pt>
                <c:pt idx="5">
                  <c:v>All Others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 formatCode="0%">
                  <c:v>0.57999999999999996</c:v>
                </c:pt>
                <c:pt idx="1">
                  <c:v>0.121</c:v>
                </c:pt>
                <c:pt idx="2">
                  <c:v>9.8000000000000004E-2</c:v>
                </c:pt>
                <c:pt idx="3" formatCode="0%">
                  <c:v>0.02</c:v>
                </c:pt>
                <c:pt idx="4">
                  <c:v>1.2999999999999999E-2</c:v>
                </c:pt>
                <c:pt idx="5" formatCode="0%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2F6-4EBB-A5DD-5F062C10876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655667413469352"/>
          <c:y val="0.18112186370060387"/>
          <c:w val="0.35518884878642937"/>
          <c:h val="0.62287789310427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AC-4C79-95EE-D8DB6AFA9F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AC-4C79-95EE-D8DB6AFA9F5C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AC-4C79-95EE-D8DB6AFA9F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AC-4C79-95EE-D8DB6AFA9F5C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3AC-4C79-95EE-D8DB6AFA9F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Sheet1!$G$2:$G$6</c:f>
              <c:strCache>
                <c:ptCount val="5"/>
                <c:pt idx="0">
                  <c:v>Descriptive Study</c:v>
                </c:pt>
                <c:pt idx="1">
                  <c:v>Experiment</c:v>
                </c:pt>
                <c:pt idx="2">
                  <c:v>Literature Review</c:v>
                </c:pt>
                <c:pt idx="3">
                  <c:v>Meta-analysis</c:v>
                </c:pt>
                <c:pt idx="4">
                  <c:v>All Other</c:v>
                </c:pt>
              </c:strCache>
            </c:strRef>
          </c:cat>
          <c:val>
            <c:numRef>
              <c:f>Sheet1!$H$2:$H$6</c:f>
              <c:numCache>
                <c:formatCode>0.00%</c:formatCode>
                <c:ptCount val="5"/>
                <c:pt idx="0">
                  <c:v>0.52500000000000002</c:v>
                </c:pt>
                <c:pt idx="1">
                  <c:v>0.17399999999999999</c:v>
                </c:pt>
                <c:pt idx="2">
                  <c:v>9.8000000000000004E-2</c:v>
                </c:pt>
                <c:pt idx="3">
                  <c:v>4.5999999999999999E-2</c:v>
                </c:pt>
                <c:pt idx="4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AC-4C79-95EE-D8DB6AFA9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274518810148717"/>
          <c:y val="8.6680563034049529E-2"/>
          <c:w val="0.32688401643533882"/>
          <c:h val="0.793546205782047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70046" y="7003597"/>
            <a:ext cx="25727185" cy="1489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61"/>
              <a:buFont typeface="Calibri"/>
              <a:buNone/>
              <a:defRPr sz="1986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3310"/>
              </a:spcBef>
              <a:spcAft>
                <a:spcPts val="0"/>
              </a:spcAft>
              <a:buClr>
                <a:schemeClr val="dk1"/>
              </a:buClr>
              <a:buSzPts val="7944"/>
              <a:buNone/>
              <a:defRPr sz="7944"/>
            </a:lvl1pPr>
            <a:lvl2pPr lvl="1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0"/>
              <a:buNone/>
              <a:defRPr sz="6619"/>
            </a:lvl2pPr>
            <a:lvl3pPr lvl="2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58"/>
              <a:buNone/>
              <a:defRPr sz="5958"/>
            </a:lvl3pPr>
            <a:lvl4pPr lvl="3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6"/>
              <a:buNone/>
              <a:defRPr sz="5296"/>
            </a:lvl4pPr>
            <a:lvl5pPr lvl="4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6"/>
              <a:buNone/>
              <a:defRPr sz="5296"/>
            </a:lvl5pPr>
            <a:lvl6pPr lvl="5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6"/>
              <a:buNone/>
              <a:defRPr sz="5296"/>
            </a:lvl6pPr>
            <a:lvl7pPr lvl="6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6"/>
              <a:buNone/>
              <a:defRPr sz="5296"/>
            </a:lvl7pPr>
            <a:lvl8pPr lvl="7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6"/>
              <a:buNone/>
              <a:defRPr sz="5296"/>
            </a:lvl8pPr>
            <a:lvl9pPr lvl="8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6"/>
              <a:buNone/>
              <a:defRPr sz="5296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6790140" y="17148276"/>
            <a:ext cx="36266138" cy="652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6451791" y="10811065"/>
            <a:ext cx="36266138" cy="1920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3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065112" y="10668854"/>
            <a:ext cx="26105524" cy="1780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61"/>
              <a:buFont typeface="Calibri"/>
              <a:buNone/>
              <a:defRPr sz="1986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065112" y="28638472"/>
            <a:ext cx="26105524" cy="936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3310"/>
              </a:spcBef>
              <a:spcAft>
                <a:spcPts val="0"/>
              </a:spcAft>
              <a:buClr>
                <a:schemeClr val="dk1"/>
              </a:buClr>
              <a:buSzPts val="7944"/>
              <a:buNone/>
              <a:defRPr sz="794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6620"/>
              <a:buNone/>
              <a:defRPr sz="661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958"/>
              <a:buNone/>
              <a:defRPr sz="595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6"/>
              <a:buNone/>
              <a:defRPr sz="5296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6"/>
              <a:buNone/>
              <a:defRPr sz="5296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6"/>
              <a:buNone/>
              <a:defRPr sz="5296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6"/>
              <a:buNone/>
              <a:defRPr sz="5296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6"/>
              <a:buNone/>
              <a:defRPr sz="5296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6"/>
              <a:buNone/>
              <a:defRPr sz="5296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2080875" y="2278406"/>
            <a:ext cx="26105524" cy="82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2080875" y="11391985"/>
            <a:ext cx="12863593" cy="271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3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15322808" y="11391985"/>
            <a:ext cx="12863593" cy="271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3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2084817" y="2278406"/>
            <a:ext cx="26105524" cy="82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3310"/>
              </a:spcBef>
              <a:spcAft>
                <a:spcPts val="0"/>
              </a:spcAft>
              <a:buClr>
                <a:schemeClr val="dk1"/>
              </a:buClr>
              <a:buSzPts val="7944"/>
              <a:buNone/>
              <a:defRPr sz="7944" b="1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0"/>
              <a:buNone/>
              <a:defRPr sz="6619" b="1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58"/>
              <a:buNone/>
              <a:defRPr sz="5958" b="1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6"/>
              <a:buNone/>
              <a:defRPr sz="5296" b="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6"/>
              <a:buNone/>
              <a:defRPr sz="5296" b="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6"/>
              <a:buNone/>
              <a:defRPr sz="5296" b="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6"/>
              <a:buNone/>
              <a:defRPr sz="5296" b="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6"/>
              <a:buNone/>
              <a:defRPr sz="5296" b="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6"/>
              <a:buNone/>
              <a:defRPr sz="5296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2084821" y="15631784"/>
            <a:ext cx="12804474" cy="229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3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15322809" y="10490535"/>
            <a:ext cx="12867534" cy="514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3310"/>
              </a:spcBef>
              <a:spcAft>
                <a:spcPts val="0"/>
              </a:spcAft>
              <a:buClr>
                <a:schemeClr val="dk1"/>
              </a:buClr>
              <a:buSzPts val="7944"/>
              <a:buNone/>
              <a:defRPr sz="7944" b="1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0"/>
              <a:buNone/>
              <a:defRPr sz="6619" b="1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58"/>
              <a:buNone/>
              <a:defRPr sz="5958" b="1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6"/>
              <a:buNone/>
              <a:defRPr sz="5296" b="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6"/>
              <a:buNone/>
              <a:defRPr sz="5296" b="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6"/>
              <a:buNone/>
              <a:defRPr sz="5296" b="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6"/>
              <a:buNone/>
              <a:defRPr sz="5296" b="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6"/>
              <a:buNone/>
              <a:defRPr sz="5296" b="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6"/>
              <a:buNone/>
              <a:defRPr sz="5296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15322809" y="15631784"/>
            <a:ext cx="12867534" cy="229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3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080875" y="2278406"/>
            <a:ext cx="26105524" cy="82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92"/>
              <a:buFont typeface="Calibri"/>
              <a:buNone/>
              <a:defRPr sz="1059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2867534" y="6161587"/>
            <a:ext cx="15322808" cy="30411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901192" algn="l">
              <a:lnSpc>
                <a:spcPct val="90000"/>
              </a:lnSpc>
              <a:spcBef>
                <a:spcPts val="3310"/>
              </a:spcBef>
              <a:spcAft>
                <a:spcPts val="0"/>
              </a:spcAft>
              <a:buClr>
                <a:schemeClr val="dk1"/>
              </a:buClr>
              <a:buSzPts val="10592"/>
              <a:buChar char="•"/>
              <a:defRPr sz="10592"/>
            </a:lvl1pPr>
            <a:lvl2pPr marL="914400" lvl="1" indent="-81711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9268"/>
              <a:buChar char="•"/>
              <a:defRPr sz="9268"/>
            </a:lvl2pPr>
            <a:lvl3pPr marL="1371600" lvl="2" indent="-733044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4"/>
              <a:buChar char="•"/>
              <a:defRPr sz="7944"/>
            </a:lvl3pPr>
            <a:lvl4pPr marL="1828800" lvl="3" indent="-64897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0"/>
              <a:buChar char="•"/>
              <a:defRPr sz="6619"/>
            </a:lvl4pPr>
            <a:lvl5pPr marL="2286000" lvl="4" indent="-64897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0"/>
              <a:buChar char="•"/>
              <a:defRPr sz="6619"/>
            </a:lvl5pPr>
            <a:lvl6pPr marL="2743200" lvl="5" indent="-64897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0"/>
              <a:buChar char="•"/>
              <a:defRPr sz="6619"/>
            </a:lvl6pPr>
            <a:lvl7pPr marL="3200400" lvl="6" indent="-64897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0"/>
              <a:buChar char="•"/>
              <a:defRPr sz="6619"/>
            </a:lvl7pPr>
            <a:lvl8pPr marL="3657600" lvl="7" indent="-64897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0"/>
              <a:buChar char="•"/>
              <a:defRPr sz="6619"/>
            </a:lvl8pPr>
            <a:lvl9pPr marL="4114800" lvl="8" indent="-64897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0"/>
              <a:buChar char="•"/>
              <a:defRPr sz="6619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084817" y="12838271"/>
            <a:ext cx="9761984" cy="2378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3310"/>
              </a:spcBef>
              <a:spcAft>
                <a:spcPts val="0"/>
              </a:spcAft>
              <a:buClr>
                <a:schemeClr val="dk1"/>
              </a:buClr>
              <a:buSzPts val="5296"/>
              <a:buNone/>
              <a:defRPr sz="5296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4634"/>
              <a:buNone/>
              <a:defRPr sz="4634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972"/>
              <a:buNone/>
              <a:defRPr sz="3972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0"/>
              <a:buNone/>
              <a:defRPr sz="3309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0"/>
              <a:buNone/>
              <a:defRPr sz="3309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0"/>
              <a:buNone/>
              <a:defRPr sz="3309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0"/>
              <a:buNone/>
              <a:defRPr sz="3309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0"/>
              <a:buNone/>
              <a:defRPr sz="3309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0"/>
              <a:buNone/>
              <a:defRPr sz="3309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92"/>
              <a:buFont typeface="Calibri"/>
              <a:buNone/>
              <a:defRPr sz="1059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2867534" y="6161587"/>
            <a:ext cx="15322808" cy="30411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3310"/>
              </a:spcBef>
              <a:spcAft>
                <a:spcPts val="0"/>
              </a:spcAft>
              <a:buClr>
                <a:schemeClr val="dk1"/>
              </a:buClr>
              <a:buSzPts val="10592"/>
              <a:buFont typeface="Arial"/>
              <a:buNone/>
              <a:defRPr sz="105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9268"/>
              <a:buFont typeface="Arial"/>
              <a:buNone/>
              <a:defRPr sz="92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4"/>
              <a:buFont typeface="Arial"/>
              <a:buNone/>
              <a:defRPr sz="79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0"/>
              <a:buFont typeface="Arial"/>
              <a:buNone/>
              <a:defRPr sz="66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0"/>
              <a:buFont typeface="Arial"/>
              <a:buNone/>
              <a:defRPr sz="66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0"/>
              <a:buFont typeface="Arial"/>
              <a:buNone/>
              <a:defRPr sz="66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0"/>
              <a:buFont typeface="Arial"/>
              <a:buNone/>
              <a:defRPr sz="66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0"/>
              <a:buFont typeface="Arial"/>
              <a:buNone/>
              <a:defRPr sz="66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0"/>
              <a:buFont typeface="Arial"/>
              <a:buNone/>
              <a:defRPr sz="66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084817" y="12838271"/>
            <a:ext cx="9761984" cy="2378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3310"/>
              </a:spcBef>
              <a:spcAft>
                <a:spcPts val="0"/>
              </a:spcAft>
              <a:buClr>
                <a:schemeClr val="dk1"/>
              </a:buClr>
              <a:buSzPts val="5296"/>
              <a:buNone/>
              <a:defRPr sz="5296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4634"/>
              <a:buNone/>
              <a:defRPr sz="4634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972"/>
              <a:buNone/>
              <a:defRPr sz="3972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0"/>
              <a:buNone/>
              <a:defRPr sz="3309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0"/>
              <a:buNone/>
              <a:defRPr sz="3309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0"/>
              <a:buNone/>
              <a:defRPr sz="3309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0"/>
              <a:buNone/>
              <a:defRPr sz="3309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0"/>
              <a:buNone/>
              <a:defRPr sz="3309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0"/>
              <a:buNone/>
              <a:defRPr sz="3309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080875" y="2278406"/>
            <a:ext cx="26105524" cy="82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557363" y="11915498"/>
            <a:ext cx="27152550" cy="26105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3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080875" y="2278406"/>
            <a:ext cx="26105524" cy="82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4"/>
              <a:buFont typeface="Calibri"/>
              <a:buNone/>
              <a:defRPr sz="14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080875" y="11391985"/>
            <a:ext cx="26105524" cy="271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817117" algn="l" rtl="0">
              <a:lnSpc>
                <a:spcPct val="90000"/>
              </a:lnSpc>
              <a:spcBef>
                <a:spcPts val="3310"/>
              </a:spcBef>
              <a:spcAft>
                <a:spcPts val="0"/>
              </a:spcAft>
              <a:buClr>
                <a:schemeClr val="dk1"/>
              </a:buClr>
              <a:buSzPts val="9268"/>
              <a:buFont typeface="Arial"/>
              <a:buChar char="•"/>
              <a:defRPr sz="92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33044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4"/>
              <a:buFont typeface="Arial"/>
              <a:buChar char="•"/>
              <a:defRPr sz="79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4897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0"/>
              <a:buFont typeface="Arial"/>
              <a:buChar char="•"/>
              <a:defRPr sz="66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06933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58"/>
              <a:buFont typeface="Arial"/>
              <a:buChar char="•"/>
              <a:defRPr sz="59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06933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58"/>
              <a:buFont typeface="Arial"/>
              <a:buChar char="•"/>
              <a:defRPr sz="59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06933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58"/>
              <a:buFont typeface="Arial"/>
              <a:buChar char="•"/>
              <a:defRPr sz="59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06933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58"/>
              <a:buFont typeface="Arial"/>
              <a:buChar char="•"/>
              <a:defRPr sz="59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06933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58"/>
              <a:buFont typeface="Arial"/>
              <a:buChar char="•"/>
              <a:defRPr sz="59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06933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58"/>
              <a:buFont typeface="Arial"/>
              <a:buChar char="•"/>
              <a:defRPr sz="59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7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97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97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97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97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97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97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97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97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97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97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2" y="35930816"/>
            <a:ext cx="30267274" cy="6835561"/>
          </a:xfrm>
          <a:prstGeom prst="rect">
            <a:avLst/>
          </a:prstGeom>
          <a:solidFill>
            <a:srgbClr val="006A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994803" y="16638925"/>
            <a:ext cx="7834851" cy="1759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39" b="1" i="0" u="none" strike="noStrike" cap="none" dirty="0">
                <a:solidFill>
                  <a:srgbClr val="8C1616"/>
                </a:solidFill>
                <a:latin typeface="Lato Black"/>
                <a:ea typeface="Lato Black"/>
                <a:cs typeface="Lato Black"/>
                <a:sym typeface="Lato Black"/>
              </a:rPr>
              <a:t>INTRO</a:t>
            </a:r>
            <a:endParaRPr sz="4539" b="1" i="0" u="none" strike="noStrike" cap="none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39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levels of contact between a client-clinician relationship to the community at large was reviewed through the lens of the scientist-practitioner model. </a:t>
            </a:r>
            <a:endParaRPr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540468" marR="0" lvl="0" indent="-25224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9"/>
              <a:buFont typeface="Arial"/>
              <a:buNone/>
            </a:pPr>
            <a:endParaRPr sz="4539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39" b="1" i="0" u="none" strike="noStrike" cap="none" dirty="0">
                <a:solidFill>
                  <a:srgbClr val="8C1616"/>
                </a:solidFill>
                <a:latin typeface="Lato Black"/>
                <a:ea typeface="Lato Black"/>
                <a:cs typeface="Lato Black"/>
                <a:sym typeface="Lato Black"/>
              </a:rPr>
              <a:t>METHODS</a:t>
            </a:r>
            <a:endParaRPr dirty="0"/>
          </a:p>
          <a:p>
            <a:pPr marL="702608" marR="0" lvl="0" indent="-70260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9"/>
              <a:buFont typeface="Calibri"/>
              <a:buAutoNum type="arabicPeriod"/>
            </a:pPr>
            <a:r>
              <a:rPr lang="en-US" sz="4539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Searched JCBS for keywords inclu</a:t>
            </a:r>
            <a:r>
              <a:rPr lang="en-US" sz="453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-US" sz="4539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ing:</a:t>
            </a:r>
            <a:endParaRPr sz="4539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543050" marR="0" lvl="1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○"/>
            </a:pP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Community</a:t>
            </a:r>
            <a:endParaRPr sz="3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543050" marR="0" lvl="1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○"/>
            </a:pP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Preventative</a:t>
            </a:r>
            <a:endParaRPr sz="3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543050" marR="0" lvl="1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○"/>
            </a:pP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Prosocial</a:t>
            </a:r>
            <a:endParaRPr sz="3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702608" marR="0" lvl="0" indent="-70260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9"/>
              <a:buFont typeface="Calibri"/>
              <a:buAutoNum type="arabicPeriod"/>
            </a:pPr>
            <a:r>
              <a:rPr lang="en-US" sz="4539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Reviewed </a:t>
            </a:r>
            <a:r>
              <a:rPr lang="en-US" sz="453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matched articles</a:t>
            </a:r>
            <a:r>
              <a:rPr lang="en-US" sz="4539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for </a:t>
            </a:r>
            <a:r>
              <a:rPr lang="en-US" sz="453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interventions at levels other than the direct sufferer. (e.g. parents, trainers, community members)</a:t>
            </a:r>
            <a:endParaRPr sz="4539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-3" y="0"/>
            <a:ext cx="30267274" cy="10478693"/>
          </a:xfrm>
          <a:prstGeom prst="rect">
            <a:avLst/>
          </a:prstGeom>
          <a:solidFill>
            <a:srgbClr val="006A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-73272" y="122347"/>
            <a:ext cx="29630986" cy="971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 b="1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Experimental Research of Proactive Dissemination is Missing</a:t>
            </a:r>
            <a:endParaRPr sz="17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10123355" y="16840991"/>
            <a:ext cx="10020558" cy="502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39" b="1" i="0" u="none" strike="noStrike" cap="none" dirty="0">
                <a:solidFill>
                  <a:srgbClr val="8C1616"/>
                </a:solidFill>
                <a:latin typeface="Lato Black"/>
                <a:ea typeface="Lato Black"/>
                <a:cs typeface="Lato Black"/>
                <a:sym typeface="Lato Black"/>
              </a:rPr>
              <a:t>RESULTS</a:t>
            </a:r>
            <a:endParaRPr sz="4539" b="1" i="0" u="none" strike="noStrike" cap="none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3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166 of 322 total JCBS articles matched for keywords.  </a:t>
            </a:r>
            <a:r>
              <a:rPr lang="en-US" sz="4539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Of the 16</a:t>
            </a:r>
            <a:r>
              <a:rPr lang="en-US" sz="453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r>
              <a:rPr lang="en-US" sz="4539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4539" b="1" i="0" u="sng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only</a:t>
            </a:r>
            <a:r>
              <a:rPr lang="en-US" sz="4539" b="1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18 </a:t>
            </a:r>
            <a:r>
              <a:rPr lang="en-US" sz="453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were experiments intervening at a level other than the direct sufferer.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39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9" name="Google Shape;89;p13"/>
          <p:cNvCxnSpPr/>
          <p:nvPr/>
        </p:nvCxnSpPr>
        <p:spPr>
          <a:xfrm>
            <a:off x="20856820" y="10478693"/>
            <a:ext cx="0" cy="25452124"/>
          </a:xfrm>
          <a:prstGeom prst="straightConnector1">
            <a:avLst/>
          </a:prstGeom>
          <a:noFill/>
          <a:ln w="76200" cap="flat" cmpd="sng">
            <a:solidFill>
              <a:srgbClr val="006A5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" name="Google Shape;90;p13"/>
          <p:cNvSpPr txBox="1"/>
          <p:nvPr/>
        </p:nvSpPr>
        <p:spPr>
          <a:xfrm>
            <a:off x="179079" y="10678967"/>
            <a:ext cx="20427578" cy="4749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66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Dublin, We Have Contact? </a:t>
            </a:r>
            <a:r>
              <a:rPr lang="en-US" sz="7566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Analysis of Preventative and Community-Level Interventions in the Contextual Behavioral Sciences</a:t>
            </a:r>
            <a:endParaRPr sz="75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20963859" y="10509688"/>
            <a:ext cx="9124330" cy="2514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Definitions: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Char char="-"/>
            </a:pPr>
            <a:r>
              <a:rPr lang="en-US" sz="44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Scientist Practitioner Model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“A model intended to prepare individuals both to provide services and to conduct research on mental health problems</a:t>
            </a:r>
            <a:r>
              <a:rPr lang="en-US" sz="4400" dirty="0">
                <a:latin typeface="Lato"/>
                <a:ea typeface="Lato"/>
                <a:cs typeface="Lato"/>
                <a:sym typeface="Lato"/>
              </a:rPr>
              <a:t>”</a:t>
            </a:r>
            <a:r>
              <a:rPr lang="en-US" sz="44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 </a:t>
            </a:r>
            <a:endParaRPr sz="44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Char char="-"/>
            </a:pPr>
            <a:r>
              <a:rPr lang="en-US" sz="44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Preventative Health</a:t>
            </a:r>
            <a:endParaRPr sz="44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Interventions intended to mitigate risk factors predictive of future complications.</a:t>
            </a:r>
            <a:endParaRPr sz="4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Char char="-"/>
            </a:pPr>
            <a:r>
              <a:rPr lang="en-US" sz="44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Community-Level</a:t>
            </a:r>
            <a:endParaRPr sz="44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Traditions, rituals, habits, or other behaviors common amongst the general population</a:t>
            </a:r>
            <a:r>
              <a:rPr lang="en-US" sz="4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Subject Type: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Article Type: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9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Goal: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 Inspire Preventative Health and Community Level Work!</a:t>
            </a:r>
            <a:endParaRPr dirty="0"/>
          </a:p>
        </p:txBody>
      </p:sp>
      <p:sp>
        <p:nvSpPr>
          <p:cNvPr id="95" name="Google Shape;95;p13"/>
          <p:cNvSpPr txBox="1"/>
          <p:nvPr/>
        </p:nvSpPr>
        <p:spPr>
          <a:xfrm>
            <a:off x="3357553" y="15349728"/>
            <a:ext cx="14977590" cy="73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61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MICHELLE FORMAN, Patrick Smith, Angel Depriest, Jose Ruiz </a:t>
            </a:r>
            <a:r>
              <a:rPr lang="en-US" sz="4161" b="1">
                <a:solidFill>
                  <a:schemeClr val="dk1"/>
                </a:solidFill>
                <a:highlight>
                  <a:srgbClr val="FFD54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endParaRPr sz="4161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2835330" y="15555069"/>
            <a:ext cx="340871" cy="317006"/>
          </a:xfrm>
          <a:custGeom>
            <a:avLst/>
            <a:gdLst/>
            <a:ahLst/>
            <a:cxnLst/>
            <a:rect l="l" t="t" r="r" b="b"/>
            <a:pathLst>
              <a:path w="327663" h="335196" extrusionOk="0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15660659" y="38771703"/>
            <a:ext cx="1188601" cy="2055959"/>
          </a:xfrm>
          <a:custGeom>
            <a:avLst/>
            <a:gdLst/>
            <a:ahLst/>
            <a:cxnLst/>
            <a:rect l="l" t="t" r="r" b="b"/>
            <a:pathLst>
              <a:path w="2089376" h="3614056" extrusionOk="0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rgbClr val="80D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2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17117616" y="38931534"/>
            <a:ext cx="7994456" cy="1489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39" dirty="0">
                <a:solidFill>
                  <a:srgbClr val="80DEEA"/>
                </a:solidFill>
                <a:latin typeface="Lato Black"/>
                <a:ea typeface="Lato Black"/>
                <a:cs typeface="Lato Black"/>
                <a:sym typeface="Lato Black"/>
              </a:rPr>
              <a:t>Take a picture</a:t>
            </a:r>
            <a:r>
              <a:rPr lang="en-US" sz="4539" dirty="0">
                <a:solidFill>
                  <a:srgbClr val="80DEEA"/>
                </a:solidFill>
                <a:latin typeface="Lato"/>
                <a:ea typeface="Lato"/>
                <a:cs typeface="Lato"/>
                <a:sym typeface="Lato"/>
              </a:rPr>
              <a:t> to </a:t>
            </a:r>
            <a:br>
              <a:rPr lang="en-US" sz="4539" dirty="0">
                <a:solidFill>
                  <a:srgbClr val="80DEE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4539" dirty="0">
                <a:solidFill>
                  <a:srgbClr val="80DEEA"/>
                </a:solidFill>
                <a:latin typeface="Lato Black"/>
                <a:ea typeface="Lato Black"/>
                <a:cs typeface="Lato Black"/>
                <a:sym typeface="Lato Black"/>
              </a:rPr>
              <a:t>download</a:t>
            </a:r>
            <a:r>
              <a:rPr lang="en-US" sz="4539" dirty="0">
                <a:solidFill>
                  <a:srgbClr val="80DEEA"/>
                </a:solidFill>
                <a:latin typeface="Lato"/>
                <a:ea typeface="Lato"/>
                <a:cs typeface="Lato"/>
                <a:sym typeface="Lato"/>
              </a:rPr>
              <a:t> the poster citations</a:t>
            </a:r>
            <a:endParaRPr sz="4539" dirty="0">
              <a:solidFill>
                <a:srgbClr val="80DEEA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99" name="Google Shape;99;p13"/>
          <p:cNvCxnSpPr/>
          <p:nvPr/>
        </p:nvCxnSpPr>
        <p:spPr>
          <a:xfrm>
            <a:off x="20856820" y="40827663"/>
            <a:ext cx="3986895" cy="0"/>
          </a:xfrm>
          <a:prstGeom prst="straightConnector1">
            <a:avLst/>
          </a:prstGeom>
          <a:noFill/>
          <a:ln w="66675" cap="flat" cmpd="sng">
            <a:solidFill>
              <a:srgbClr val="80DEEA"/>
            </a:solidFill>
            <a:prstDash val="dot"/>
            <a:miter lim="800000"/>
            <a:headEnd type="none" w="sm" len="sm"/>
            <a:tailEnd type="triangle" w="med" len="med"/>
          </a:ln>
        </p:spPr>
      </p:cxnSp>
      <p:pic>
        <p:nvPicPr>
          <p:cNvPr id="100" name="Google Shape;100;p13" descr="Image result for university of nevada reno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723" y="37237244"/>
            <a:ext cx="13173869" cy="422269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/>
          <p:nvPr/>
        </p:nvSpPr>
        <p:spPr>
          <a:xfrm>
            <a:off x="9079818" y="29664991"/>
            <a:ext cx="11324806" cy="4187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39" b="1" dirty="0">
                <a:solidFill>
                  <a:srgbClr val="8C1616"/>
                </a:solidFill>
                <a:latin typeface="Lato Black"/>
                <a:ea typeface="Lato Black"/>
                <a:cs typeface="Lato Black"/>
                <a:sym typeface="Lato Black"/>
              </a:rPr>
              <a:t>DISCUSSION/FUTURE RESEARCH </a:t>
            </a:r>
            <a:endParaRPr sz="4539" b="1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3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Disseminating technology at the preventive health or community-level are where we can proactively target risk factors and move beyond traditional reactive strategies.  Experimental research at these levels identifies the  most effective methods.</a:t>
            </a:r>
            <a:endParaRPr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A808625-BCF4-4070-9AE6-D0131DA2A0E5}"/>
              </a:ext>
            </a:extLst>
          </p:cNvPr>
          <p:cNvSpPr/>
          <p:nvPr/>
        </p:nvSpPr>
        <p:spPr>
          <a:xfrm>
            <a:off x="8204204" y="20015997"/>
            <a:ext cx="10871194" cy="9549771"/>
          </a:xfrm>
          <a:prstGeom prst="ellipse">
            <a:avLst/>
          </a:prstGeom>
          <a:solidFill>
            <a:srgbClr val="6F93D3"/>
          </a:solidFill>
          <a:ln w="76200">
            <a:solidFill>
              <a:schemeClr val="tx1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Community-Level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888A331-6A0F-481F-BBE6-4506C0E60C3E}"/>
              </a:ext>
            </a:extLst>
          </p:cNvPr>
          <p:cNvSpPr/>
          <p:nvPr/>
        </p:nvSpPr>
        <p:spPr>
          <a:xfrm>
            <a:off x="9475852" y="20977226"/>
            <a:ext cx="8337516" cy="7324068"/>
          </a:xfrm>
          <a:prstGeom prst="ellipse">
            <a:avLst/>
          </a:prstGeom>
          <a:ln w="76200">
            <a:solidFill>
              <a:schemeClr val="tx1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Preventative Health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1FF6E25-BC0A-485A-B055-A99C037C2FEE}"/>
              </a:ext>
            </a:extLst>
          </p:cNvPr>
          <p:cNvSpPr/>
          <p:nvPr/>
        </p:nvSpPr>
        <p:spPr>
          <a:xfrm>
            <a:off x="10721774" y="21919007"/>
            <a:ext cx="5855096" cy="51433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tx1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Problem Awareness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ED1A486-2866-4957-A0AD-2E82A7D5C087}"/>
              </a:ext>
            </a:extLst>
          </p:cNvPr>
          <p:cNvSpPr/>
          <p:nvPr/>
        </p:nvSpPr>
        <p:spPr>
          <a:xfrm>
            <a:off x="12045274" y="22919431"/>
            <a:ext cx="3218107" cy="282693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tx1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Treatment Seeking Contact</a:t>
            </a:r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96BD49E0-2369-439C-B7B5-4D67031360C4}"/>
              </a:ext>
            </a:extLst>
          </p:cNvPr>
          <p:cNvSpPr/>
          <p:nvPr/>
        </p:nvSpPr>
        <p:spPr>
          <a:xfrm rot="13553750">
            <a:off x="9766948" y="23577923"/>
            <a:ext cx="902375" cy="5032778"/>
          </a:xfrm>
          <a:prstGeom prst="upArrow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MORE PROACTIVE</a:t>
            </a:r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AF90C4B8-A997-4804-8F21-E910E7646F03}"/>
              </a:ext>
            </a:extLst>
          </p:cNvPr>
          <p:cNvSpPr/>
          <p:nvPr/>
        </p:nvSpPr>
        <p:spPr>
          <a:xfrm rot="18160528">
            <a:off x="16296757" y="23140923"/>
            <a:ext cx="996181" cy="4906872"/>
          </a:xfrm>
          <a:prstGeom prst="upArrow">
            <a:avLst/>
          </a:prstGeom>
          <a:solidFill>
            <a:srgbClr val="6F93D3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MORE REACTIVE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0C22662C-5C24-4F92-813A-F0F0C6B2FF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473287"/>
              </p:ext>
            </p:extLst>
          </p:nvPr>
        </p:nvGraphicFramePr>
        <p:xfrm>
          <a:off x="20910339" y="19035374"/>
          <a:ext cx="9284874" cy="926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C55F03E0-3E75-4F23-BC23-03AF6FF2C1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486661"/>
              </p:ext>
            </p:extLst>
          </p:nvPr>
        </p:nvGraphicFramePr>
        <p:xfrm>
          <a:off x="20780498" y="27338184"/>
          <a:ext cx="9544556" cy="648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B82BAE6-0241-4EBF-B97A-E4FB707AD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5019" y="37237244"/>
            <a:ext cx="4222695" cy="42226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203</Words>
  <Application>Microsoft Office PowerPoint</Application>
  <PresentationFormat>Custom</PresentationFormat>
  <Paragraphs>100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Lato Black</vt:lpstr>
      <vt:lpstr>Lato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Z</dc:creator>
  <cp:lastModifiedBy>R Z</cp:lastModifiedBy>
  <cp:revision>16</cp:revision>
  <dcterms:modified xsi:type="dcterms:W3CDTF">2019-07-05T22:44:48Z</dcterms:modified>
</cp:coreProperties>
</file>